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57" r:id="rId4"/>
    <p:sldId id="258" r:id="rId5"/>
    <p:sldId id="264" r:id="rId6"/>
    <p:sldId id="261" r:id="rId7"/>
    <p:sldId id="262" r:id="rId8"/>
    <p:sldId id="260" r:id="rId9"/>
    <p:sldId id="271" r:id="rId10"/>
    <p:sldId id="273" r:id="rId11"/>
    <p:sldId id="270" r:id="rId12"/>
    <p:sldId id="266" r:id="rId13"/>
    <p:sldId id="269" r:id="rId14"/>
    <p:sldId id="27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25"/>
  </p:normalViewPr>
  <p:slideViewPr>
    <p:cSldViewPr snapToGrid="0" snapToObjects="1">
      <p:cViewPr varScale="1">
        <p:scale>
          <a:sx n="76" d="100"/>
          <a:sy n="76" d="100"/>
        </p:scale>
        <p:origin x="21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809C-BA2B-9A44-8C56-66949D90C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2D0A6-A77F-8245-B84D-83B5A5686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28D3B-4E27-0849-9DF5-7F8583820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A36B2-BB0B-3D42-A3C7-EB3253C2E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1249D-2D4A-A749-8474-7318C22E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16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555D3-C0EE-2940-9A75-E765633DF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EE37E-F35D-9746-A5D2-49F376CAE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B077A-AC3D-874E-81AE-36F5D2D9E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CF182-7B03-A94B-8A62-107B0B09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A8AD7-E3D3-DA41-9DC9-6207F9D39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4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338CDE-0706-0246-B72E-9ADEAA6656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F7213-279F-C143-A8DB-E65884BBB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538B7-4389-5245-A9D0-7988D586A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79558-54B3-C646-A38C-C0A948AB6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F08C9-EFEA-8F42-8D09-1C29E5D5A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34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6C7DE-21C7-EE46-AC94-D05C71DA0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2A688-424C-9C4E-961E-02F4B1A7A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063FD-5199-3249-9021-56D8C3129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240E6-231C-8C4D-AD07-05831D8A2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140C2-02FD-2144-B898-2EA18AEB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235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FCD36-5C43-C547-873A-EFBB9306E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79D7C-C186-5B43-98AC-475E3E87C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1FBC1-0021-2E4E-A42E-EA25AB755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57A6F-0904-7B46-AEE7-9D978FDB6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3028A-60D6-8741-A266-771D6B393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223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DCC91-860B-AF4F-9F65-E69504DE8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2BD34-2B97-6C41-BBE0-7E7622924E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29251D-6503-DF40-A6D1-BD4DB16ACD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35801-4BAB-FA49-91BA-5699C0C2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F1C7B-6ABC-AA48-8B04-9053AC1D4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E92BEA-35E3-2E4F-96CC-E6C6E846E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64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EDB2F-6DC3-8744-B086-6111EE803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E41B9-B926-E94D-AA1E-E02AFF29B5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ABC54D-546E-A847-8B56-75101BE5A6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1ED9B-28B0-7A49-9072-F1479B3298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AAF608-C96B-D141-A660-05D3A9ADBB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110749-52CB-394B-B1BB-F05AAE97A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E3A218-2FEF-8B4E-A379-765CCCAF9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47505D-BE38-8A4B-A37A-552190F9A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39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8378B-B6B5-3E4C-AA50-88FF779FB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C48C3E-92C7-B744-9EED-30E382F47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9895F0-50FF-014D-86B0-27A4D3748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DD39EC-0F3D-DF46-8244-514BEF125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7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962516-B73F-BD45-9C6C-A5AB94349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AB3885-74D5-2C43-9802-ACC9FB339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352543-E96D-0D44-B831-14D98C48A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29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B261-5747-8E46-94B1-67A8C3527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BFEB2-0868-DA46-82AF-D7A028E7C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821BF4-DA2F-4542-97FA-73FBBF6DD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3923D-5D34-BF40-BB98-8F1396B85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D0C1B0-ABC7-F044-B8BC-A033C1F89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919EDB-9B3A-1B4C-A3CF-27A94DD16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44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19F75-7A0B-7F4B-8F5B-353EDEC37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C35A1A-9547-854F-8491-FE38B2A138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D729A2-936F-C943-BACE-0AA087069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3AEF7-7E56-8540-94DC-BABF97FCF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5543EB-7247-FA44-B284-C90663889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D925-79D2-F543-A5C1-6433C7715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97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2E1C21-E3C9-B544-B422-D3E2EF1B1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D5A717-0C46-C643-A335-01C2596F5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51834-CEA1-284E-9D9E-AA8F55400A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362F3-242D-B042-BDF1-126AEC7026D4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79C2B-40A3-494A-9501-1804608EAF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3B690-3934-EB4D-9336-BA8FF7BA39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88CC5-26EE-654A-83AF-3C8E39A542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0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8BAD5E-268D-7745-9D6D-8E756FB84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400" y="274638"/>
            <a:ext cx="5080000" cy="33274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6B478A6-2C3F-204C-949F-EC945D105E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000" b="1" dirty="0"/>
              <a:t>Divvy Bike Usage – Chicago - 2017</a:t>
            </a:r>
          </a:p>
          <a:p>
            <a:r>
              <a:rPr lang="en-US" dirty="0"/>
              <a:t>Jack </a:t>
            </a:r>
            <a:r>
              <a:rPr lang="en-US" dirty="0" err="1"/>
              <a:t>Bolotin</a:t>
            </a:r>
            <a:r>
              <a:rPr lang="en-US" dirty="0"/>
              <a:t>, Erin Cullen, Justin Fuller, Josh </a:t>
            </a:r>
            <a:r>
              <a:rPr lang="en-US" dirty="0" err="1"/>
              <a:t>Muchmore</a:t>
            </a:r>
            <a:endParaRPr lang="en-US" dirty="0"/>
          </a:p>
          <a:p>
            <a:r>
              <a:rPr lang="en-US" dirty="0"/>
              <a:t>June 13, 2018</a:t>
            </a:r>
          </a:p>
        </p:txBody>
      </p:sp>
    </p:spTree>
    <p:extLst>
      <p:ext uri="{BB962C8B-B14F-4D97-AF65-F5344CB8AC3E}">
        <p14:creationId xmlns:p14="http://schemas.microsoft.com/office/powerpoint/2010/main" val="1786037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9D969-F49D-BD4B-93C5-DC606A655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Most Frequent Divvy Trips?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FA8F27-7EDF-394A-97C3-C99948A79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87600"/>
            <a:ext cx="105156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77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87533-4217-C74E-B827-10C357D93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Top Divvy Rush Hour Trips?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995E99-116D-3846-9F39-661238C74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79" y="1943894"/>
            <a:ext cx="1077544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24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1DA17-BF5D-5A49-B744-7E77B6140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Weather Impact Divvy Usage?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98E82-824F-D749-8159-5110A163D0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Divvy Usage Inversely Correlated to Could Coverage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36B1E18-24F2-6946-80FC-EF3C44CFB62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2854325"/>
            <a:ext cx="5049593" cy="347472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E961B3-D428-9D4D-AC9A-D9E1FF0F4D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Divvy Usage Positively Correlated to Temperature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ABA8838-AE1F-964A-952F-E1D2E143BEC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72200" y="2854325"/>
            <a:ext cx="5174581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786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64347-5D67-D145-90C7-8E38F59A5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&amp; Further Investigation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408EF-849F-9145-848E-089E12182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Divvy could increase both inventory and receiving capacity at high activity stations during rush hours.</a:t>
            </a:r>
          </a:p>
          <a:p>
            <a:r>
              <a:rPr lang="en-US" dirty="0"/>
              <a:t>We could develop an program that determines at any one time the most efficient use of transportation from one location to the next using Divvy</a:t>
            </a:r>
          </a:p>
          <a:p>
            <a:r>
              <a:rPr lang="en-US" dirty="0"/>
              <a:t>Divvy could potentially implement surge pricing based on station and time of day.</a:t>
            </a:r>
          </a:p>
          <a:p>
            <a:r>
              <a:rPr lang="en-US" dirty="0"/>
              <a:t>Divvy could offer rebates or guaranteed bike availability for commuters/subscribers versus leisure riders/non-subscribers to increase overall usage.</a:t>
            </a:r>
          </a:p>
          <a:p>
            <a:r>
              <a:rPr lang="en-US" dirty="0"/>
              <a:t>Divvy could offer dynamic pricing on either good weather days or different seasons of the year.</a:t>
            </a:r>
          </a:p>
        </p:txBody>
      </p:sp>
    </p:spTree>
    <p:extLst>
      <p:ext uri="{BB962C8B-B14F-4D97-AF65-F5344CB8AC3E}">
        <p14:creationId xmlns:p14="http://schemas.microsoft.com/office/powerpoint/2010/main" val="944113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02ADA-0FCA-1647-88E3-366C353C6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E934D-333E-ED4E-8C78-7D1BFA412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Would have been great to compare analysis against Uber or Lyft data which was unavailable.</a:t>
            </a:r>
          </a:p>
          <a:p>
            <a:r>
              <a:rPr lang="en-US" dirty="0"/>
              <a:t>Would have been insightful to compare Divvy Chicago data to bike rental data in other cities.</a:t>
            </a:r>
          </a:p>
          <a:p>
            <a:r>
              <a:rPr lang="en-US" dirty="0"/>
              <a:t>A longer time series could have yielded more robust analysis.</a:t>
            </a:r>
          </a:p>
          <a:p>
            <a:r>
              <a:rPr lang="en-US" dirty="0"/>
              <a:t>Assessing cleanliness of data and capabilities of data took longer than anticipated.</a:t>
            </a:r>
          </a:p>
        </p:txBody>
      </p:sp>
    </p:spTree>
    <p:extLst>
      <p:ext uri="{BB962C8B-B14F-4D97-AF65-F5344CB8AC3E}">
        <p14:creationId xmlns:p14="http://schemas.microsoft.com/office/powerpoint/2010/main" val="4142098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D4846-83DF-654E-A2FA-DF9957D1E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198F4-1E80-3C4E-985D-E26D92ECF1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8000" b="1" dirty="0"/>
          </a:p>
          <a:p>
            <a:pPr marL="0" indent="0" algn="ctr">
              <a:buNone/>
            </a:pPr>
            <a:r>
              <a:rPr lang="en-US" sz="8000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45128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A0D01-136B-9E4E-9DF9-55BB6DB7A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44678-6186-A243-B9AA-813CECC7E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wanted to use Divvy data to determine the most efficient times to use Divvy, the factors that impact Divvy usage, the places where Divvy usage is highest.</a:t>
            </a:r>
          </a:p>
          <a:p>
            <a:r>
              <a:rPr lang="en-US" dirty="0"/>
              <a:t>We hoped this analysis would incentivize people to use Divvy efficiently and to ultimately help Divvy make recommendations on bike inventory and pricing.</a:t>
            </a:r>
          </a:p>
        </p:txBody>
      </p:sp>
    </p:spTree>
    <p:extLst>
      <p:ext uri="{BB962C8B-B14F-4D97-AF65-F5344CB8AC3E}">
        <p14:creationId xmlns:p14="http://schemas.microsoft.com/office/powerpoint/2010/main" val="4257215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3CECE-D804-924B-A988-D2C9CD7E8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44890-70F8-EB4F-BB5B-D6DBE195A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What are the demographics of Divvy users?</a:t>
            </a:r>
          </a:p>
          <a:p>
            <a:r>
              <a:rPr lang="en-US" dirty="0"/>
              <a:t>What are the most popular routes in Chicago for Divvy users?</a:t>
            </a:r>
          </a:p>
          <a:p>
            <a:r>
              <a:rPr lang="en-US" dirty="0"/>
              <a:t>What are the peak and trough times of Divvy usage?</a:t>
            </a:r>
          </a:p>
          <a:p>
            <a:r>
              <a:rPr lang="en-US" dirty="0"/>
              <a:t>Is there a positive correlation between Divvy usage and season?</a:t>
            </a:r>
          </a:p>
          <a:p>
            <a:r>
              <a:rPr lang="en-US" dirty="0"/>
              <a:t>What is the correlation between Divvy usage and rush hour?</a:t>
            </a:r>
          </a:p>
          <a:p>
            <a:r>
              <a:rPr lang="en-US" dirty="0"/>
              <a:t>How do weather changes impact Divvy usage?</a:t>
            </a:r>
          </a:p>
          <a:p>
            <a:r>
              <a:rPr lang="en-US" dirty="0"/>
              <a:t>How could these findings be applied to Divvy inventory and pricing?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905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91B75-7F85-FB4C-9F57-E4767949E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data did we use?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676E6-687F-9A43-9520-CDB898281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Downloaded quarterly 2017 Divvy data from </a:t>
            </a:r>
            <a:r>
              <a:rPr lang="en-US" dirty="0" err="1"/>
              <a:t>DivvyBikes.com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Bike ID.</a:t>
            </a:r>
          </a:p>
          <a:p>
            <a:pPr lvl="1"/>
            <a:r>
              <a:rPr lang="en-US" dirty="0"/>
              <a:t>Station ID.</a:t>
            </a:r>
          </a:p>
          <a:p>
            <a:pPr lvl="1"/>
            <a:r>
              <a:rPr lang="en-US" dirty="0"/>
              <a:t>Duration of Trip.</a:t>
            </a:r>
          </a:p>
          <a:p>
            <a:pPr lvl="1"/>
            <a:r>
              <a:rPr lang="en-US" dirty="0"/>
              <a:t>Start Time.</a:t>
            </a:r>
          </a:p>
          <a:p>
            <a:pPr lvl="1"/>
            <a:r>
              <a:rPr lang="en-US" dirty="0"/>
              <a:t>End Time.</a:t>
            </a:r>
          </a:p>
          <a:p>
            <a:pPr lvl="1"/>
            <a:r>
              <a:rPr lang="en-US" dirty="0"/>
              <a:t>User ID.</a:t>
            </a:r>
          </a:p>
          <a:p>
            <a:r>
              <a:rPr lang="en-US" dirty="0"/>
              <a:t>Downloaded weather data from </a:t>
            </a:r>
            <a:r>
              <a:rPr lang="en-US" dirty="0" err="1"/>
              <a:t>openweathermap.org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Chicago historical weather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77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AE173-F66F-AD49-BF5B-FB84EE7B0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data tools did we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95C67-8C00-2C4C-8DFA-68832ECF0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Merged quarterly data into annual data files.</a:t>
            </a:r>
          </a:p>
          <a:p>
            <a:pPr lvl="1"/>
            <a:r>
              <a:rPr lang="en-US" dirty="0"/>
              <a:t>Assessing data capabilities took time and caused changes in hypothesis.</a:t>
            </a:r>
          </a:p>
          <a:p>
            <a:pPr lvl="1"/>
            <a:r>
              <a:rPr lang="en-US" dirty="0"/>
              <a:t>Cleaning data and merging data in order to do analysis was most time consuming.</a:t>
            </a:r>
          </a:p>
          <a:p>
            <a:r>
              <a:rPr lang="en-US" dirty="0"/>
              <a:t>Tools used for data analysis:</a:t>
            </a:r>
          </a:p>
          <a:p>
            <a:pPr lvl="1"/>
            <a:r>
              <a:rPr lang="en-US" dirty="0"/>
              <a:t>Pandas – data analysis.</a:t>
            </a:r>
          </a:p>
          <a:p>
            <a:pPr lvl="1"/>
            <a:r>
              <a:rPr lang="en-US" dirty="0"/>
              <a:t>Seaborne – graphical representation.</a:t>
            </a:r>
          </a:p>
          <a:p>
            <a:pPr lvl="1"/>
            <a:r>
              <a:rPr lang="en-US" dirty="0"/>
              <a:t>Matplotlib – graphical representation.</a:t>
            </a:r>
          </a:p>
          <a:p>
            <a:pPr lvl="1"/>
            <a:r>
              <a:rPr lang="en-US" dirty="0"/>
              <a:t>Folium – mapping application.</a:t>
            </a:r>
          </a:p>
          <a:p>
            <a:pPr lvl="1"/>
            <a:r>
              <a:rPr lang="en-US" dirty="0"/>
              <a:t>Plotlines – mapping function in Folium.</a:t>
            </a:r>
          </a:p>
          <a:p>
            <a:pPr lvl="1"/>
            <a:r>
              <a:rPr lang="en-US" dirty="0" err="1"/>
              <a:t>Geopy</a:t>
            </a:r>
            <a:r>
              <a:rPr lang="en-US" dirty="0"/>
              <a:t> – calculate distance between points.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06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DDC1C-55BE-E946-97C4-A2AB173B1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Demographics of Divvy Users?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B9219-6111-784E-B586-E0D8F7220A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Divvy Usage Primarily by Males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CAAA3D-3169-DF4A-94EE-3D4407A6FF2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2806383"/>
            <a:ext cx="5074920" cy="338328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A84669-8BD1-2647-8E35-8AA38072D8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Evenly Distributed Usage by Age Group.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59B2BB4-564B-6A4B-9C95-C4FCC41BAB6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72200" y="3006726"/>
            <a:ext cx="4571454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86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39D61-61A8-5148-9DE7-20F0AD7FB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Main Usage Areas?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2FFC1-4E62-A747-AE9B-8DA10B7886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Distance One Bike Travels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93838A0-2C93-EE4B-A327-ACD556DB10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7" y="2760961"/>
            <a:ext cx="5120640" cy="314997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6D5453-3930-B84F-9A1F-D630B6ECAF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Most Used Stations Concentrated in Urban Areas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D5833A0-6B09-EF4D-8C01-E391866F82A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72200" y="2789417"/>
            <a:ext cx="5183188" cy="311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977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1755-BC96-2E4D-8B61-413B872B3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Peak Times and Months of Divvy Usage?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B1818-925B-0F43-884D-CDE10A8AE7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Usage Spikes 7 am – 9 am, 4 pm – 6 pm</a:t>
            </a:r>
          </a:p>
          <a:p>
            <a:r>
              <a:rPr lang="en-US" sz="2000" dirty="0"/>
              <a:t>Rush Hour is Positively Correlated to Usage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C89ECA1-097C-1547-A1C5-C8B192EBB9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47081" y="3432969"/>
            <a:ext cx="2743200" cy="18288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4EE1E-A1AB-2B4C-83D4-AF2E36442B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Usage Spikes June through September</a:t>
            </a:r>
          </a:p>
          <a:p>
            <a:r>
              <a:rPr lang="en-US" sz="2000" dirty="0"/>
              <a:t>Summer is Positively Correlated to Usage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354627F-2DD0-4F45-B80F-3A32AB79543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72200" y="2775903"/>
            <a:ext cx="5029200" cy="3352800"/>
          </a:xfrm>
          <a:prstGeom prst="rect">
            <a:avLst/>
          </a:prstGeom>
        </p:spPr>
      </p:pic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E17A64F7-E345-4E4C-B13B-6DA229587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95" y="2714943"/>
            <a:ext cx="5212080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962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78D63-3963-9F4F-AF26-4B7A0A97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Average Divvy Trip Times?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769173-DE33-CE4E-A700-796D2C9CB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13467"/>
            <a:ext cx="10515599" cy="426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14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2785</TotalTime>
  <Words>564</Words>
  <Application>Microsoft Macintosh PowerPoint</Application>
  <PresentationFormat>Widescreen</PresentationFormat>
  <Paragraphs>67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Motivation</vt:lpstr>
      <vt:lpstr>Key Questions</vt:lpstr>
      <vt:lpstr>What data did we use?  </vt:lpstr>
      <vt:lpstr>What data tools did we use?</vt:lpstr>
      <vt:lpstr>What are the Demographics of Divvy Users?</vt:lpstr>
      <vt:lpstr>What are the Main Usage Areas?</vt:lpstr>
      <vt:lpstr>What are Peak Times and Months of Divvy Usage?</vt:lpstr>
      <vt:lpstr>What are Average Divvy Trip Times?</vt:lpstr>
      <vt:lpstr>What Are the Most Frequent Divvy Trips?</vt:lpstr>
      <vt:lpstr>What are the Top Divvy Rush Hour Trips?</vt:lpstr>
      <vt:lpstr>How does Weather Impact Divvy Usage?</vt:lpstr>
      <vt:lpstr>Conclusions &amp; Further Investigation</vt:lpstr>
      <vt:lpstr>Post Mortem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 Fuller</dc:creator>
  <cp:lastModifiedBy>Justin Fuller</cp:lastModifiedBy>
  <cp:revision>28</cp:revision>
  <dcterms:created xsi:type="dcterms:W3CDTF">2018-06-11T23:50:10Z</dcterms:created>
  <dcterms:modified xsi:type="dcterms:W3CDTF">2018-06-13T22:15:24Z</dcterms:modified>
</cp:coreProperties>
</file>

<file path=docProps/thumbnail.jpeg>
</file>